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1"/>
  </p:notesMasterIdLst>
  <p:handoutMasterIdLst>
    <p:handoutMasterId r:id="rId22"/>
  </p:handoutMasterIdLst>
  <p:sldIdLst>
    <p:sldId id="408" r:id="rId2"/>
    <p:sldId id="518" r:id="rId3"/>
    <p:sldId id="506" r:id="rId4"/>
    <p:sldId id="514" r:id="rId5"/>
    <p:sldId id="508" r:id="rId6"/>
    <p:sldId id="507" r:id="rId7"/>
    <p:sldId id="425" r:id="rId8"/>
    <p:sldId id="521" r:id="rId9"/>
    <p:sldId id="464" r:id="rId10"/>
    <p:sldId id="513" r:id="rId11"/>
    <p:sldId id="522" r:id="rId12"/>
    <p:sldId id="462" r:id="rId13"/>
    <p:sldId id="509" r:id="rId14"/>
    <p:sldId id="516" r:id="rId15"/>
    <p:sldId id="458" r:id="rId16"/>
    <p:sldId id="451" r:id="rId17"/>
    <p:sldId id="449" r:id="rId18"/>
    <p:sldId id="479" r:id="rId19"/>
    <p:sldId id="461" r:id="rId20"/>
  </p:sldIdLst>
  <p:sldSz cx="12190413" cy="6859588"/>
  <p:notesSz cx="6797675" cy="9926638"/>
  <p:defaultTextStyle>
    <a:defPPr>
      <a:defRPr lang="ru-RU"/>
    </a:defPPr>
    <a:lvl1pPr marL="0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9D2036E-0403-48BB-B550-D853970117E7}">
          <p14:sldIdLst>
            <p14:sldId id="408"/>
            <p14:sldId id="518"/>
            <p14:sldId id="506"/>
            <p14:sldId id="514"/>
            <p14:sldId id="508"/>
            <p14:sldId id="507"/>
            <p14:sldId id="425"/>
            <p14:sldId id="521"/>
            <p14:sldId id="464"/>
            <p14:sldId id="513"/>
            <p14:sldId id="522"/>
            <p14:sldId id="462"/>
            <p14:sldId id="509"/>
            <p14:sldId id="516"/>
            <p14:sldId id="458"/>
            <p14:sldId id="451"/>
            <p14:sldId id="449"/>
            <p14:sldId id="479"/>
            <p14:sldId id="461"/>
          </p14:sldIdLst>
        </p14:section>
        <p14:section name="Раздел без заголовка" id="{189EAE23-7029-420F-9C66-D0D4777DFC13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FDF"/>
    <a:srgbClr val="0000CC"/>
    <a:srgbClr val="FF9933"/>
    <a:srgbClr val="FF7C80"/>
    <a:srgbClr val="FF5050"/>
    <a:srgbClr val="008000"/>
    <a:srgbClr val="866EEE"/>
    <a:srgbClr val="220E78"/>
    <a:srgbClr val="990033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56" autoAdjust="0"/>
    <p:restoredTop sz="94767" autoAdjust="0"/>
  </p:normalViewPr>
  <p:slideViewPr>
    <p:cSldViewPr>
      <p:cViewPr varScale="1">
        <p:scale>
          <a:sx n="66" d="100"/>
          <a:sy n="66" d="100"/>
        </p:scale>
        <p:origin x="-728" y="-60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2FD1A3-09F0-4E4F-8ECF-17E7495F247A}" type="doc">
      <dgm:prSet loTypeId="urn:microsoft.com/office/officeart/2005/8/layout/pList2#1" loCatId="list" qsTypeId="urn:microsoft.com/office/officeart/2005/8/quickstyle/3d3" qsCatId="3D" csTypeId="urn:microsoft.com/office/officeart/2005/8/colors/colorful2" csCatId="colorful" phldr="1"/>
      <dgm:spPr/>
    </dgm:pt>
    <dgm:pt modelId="{3F363397-54F0-4405-A22D-852BDBBB24BE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600" dirty="0" smtClean="0"/>
            <a:t>Вручение нарочно для утверждения на бумажном носителе</a:t>
          </a:r>
          <a:endParaRPr lang="ru-RU" sz="1600" dirty="0"/>
        </a:p>
      </dgm:t>
    </dgm:pt>
    <dgm:pt modelId="{39A09B10-B3DB-487C-85E2-991D49C24F49}" type="parTrans" cxnId="{780FB30E-C0A3-41D4-9544-DC00191F9A02}">
      <dgm:prSet/>
      <dgm:spPr/>
      <dgm:t>
        <a:bodyPr/>
        <a:lstStyle/>
        <a:p>
          <a:endParaRPr lang="ru-RU"/>
        </a:p>
      </dgm:t>
    </dgm:pt>
    <dgm:pt modelId="{C5BA26D0-6B59-41C7-988B-73939C9720C1}" type="sibTrans" cxnId="{780FB30E-C0A3-41D4-9544-DC00191F9A02}">
      <dgm:prSet/>
      <dgm:spPr/>
      <dgm:t>
        <a:bodyPr/>
        <a:lstStyle/>
        <a:p>
          <a:endParaRPr lang="ru-RU"/>
        </a:p>
      </dgm:t>
    </dgm:pt>
    <dgm:pt modelId="{8B745377-B4BE-4BE6-8C86-FF4B00777704}">
      <dgm:prSet phldrT="[Текст]" custT="1"/>
      <dgm:spPr/>
      <dgm:t>
        <a:bodyPr/>
        <a:lstStyle/>
        <a:p>
          <a:r>
            <a:rPr lang="ru-RU" sz="1600" dirty="0" smtClean="0"/>
            <a:t>Направление письмом для утверждения на бумажном носителе</a:t>
          </a:r>
          <a:endParaRPr lang="ru-RU" sz="1600" dirty="0"/>
        </a:p>
      </dgm:t>
    </dgm:pt>
    <dgm:pt modelId="{31119734-E99B-4A25-8A1C-D9B6768FA312}" type="parTrans" cxnId="{3DECF27F-CA70-4F6A-8A15-B850033917E7}">
      <dgm:prSet/>
      <dgm:spPr/>
      <dgm:t>
        <a:bodyPr/>
        <a:lstStyle/>
        <a:p>
          <a:endParaRPr lang="ru-RU"/>
        </a:p>
      </dgm:t>
    </dgm:pt>
    <dgm:pt modelId="{34943FC9-54C3-4FC9-B4D3-80989B7418CB}" type="sibTrans" cxnId="{3DECF27F-CA70-4F6A-8A15-B850033917E7}">
      <dgm:prSet/>
      <dgm:spPr/>
      <dgm:t>
        <a:bodyPr/>
        <a:lstStyle/>
        <a:p>
          <a:endParaRPr lang="ru-RU"/>
        </a:p>
      </dgm:t>
    </dgm:pt>
    <dgm:pt modelId="{54169609-73F9-4F55-898D-121729BCC302}">
      <dgm:prSet phldrT="[Текст]" custT="1"/>
      <dgm:spPr/>
      <dgm:t>
        <a:bodyPr/>
        <a:lstStyle/>
        <a:p>
          <a:r>
            <a:rPr lang="ru-RU" sz="1600" dirty="0" smtClean="0"/>
            <a:t>Направление посредством ПУР КС ГИИС «Электронный бюджет» для утверждения с применением электронной подписи</a:t>
          </a:r>
          <a:endParaRPr lang="ru-RU" sz="1600" dirty="0"/>
        </a:p>
      </dgm:t>
    </dgm:pt>
    <dgm:pt modelId="{953A745A-C57B-4EEC-B19B-E54185F08F95}" type="parTrans" cxnId="{CFD1B69C-979F-4529-A568-61C6B57A77C3}">
      <dgm:prSet/>
      <dgm:spPr/>
      <dgm:t>
        <a:bodyPr/>
        <a:lstStyle/>
        <a:p>
          <a:endParaRPr lang="ru-RU"/>
        </a:p>
      </dgm:t>
    </dgm:pt>
    <dgm:pt modelId="{A0BD56E2-979B-4B9C-8B3B-B82686050E8E}" type="sibTrans" cxnId="{CFD1B69C-979F-4529-A568-61C6B57A77C3}">
      <dgm:prSet/>
      <dgm:spPr/>
      <dgm:t>
        <a:bodyPr/>
        <a:lstStyle/>
        <a:p>
          <a:endParaRPr lang="ru-RU"/>
        </a:p>
      </dgm:t>
    </dgm:pt>
    <dgm:pt modelId="{75B54DD9-A6D4-4EBE-A7B3-7DD28970C5EA}" type="pres">
      <dgm:prSet presAssocID="{4F2FD1A3-09F0-4E4F-8ECF-17E7495F247A}" presName="Name0" presStyleCnt="0">
        <dgm:presLayoutVars>
          <dgm:dir/>
          <dgm:resizeHandles val="exact"/>
        </dgm:presLayoutVars>
      </dgm:prSet>
      <dgm:spPr/>
    </dgm:pt>
    <dgm:pt modelId="{E8F822BC-33EA-4557-8B82-891B673BCA68}" type="pres">
      <dgm:prSet presAssocID="{4F2FD1A3-09F0-4E4F-8ECF-17E7495F247A}" presName="bkgdShp" presStyleLbl="alignAccFollowNode1" presStyleIdx="0" presStyleCnt="1"/>
      <dgm:spPr/>
    </dgm:pt>
    <dgm:pt modelId="{42B2EF96-7D76-4462-9568-A71BA80DEA91}" type="pres">
      <dgm:prSet presAssocID="{4F2FD1A3-09F0-4E4F-8ECF-17E7495F247A}" presName="linComp" presStyleCnt="0"/>
      <dgm:spPr/>
    </dgm:pt>
    <dgm:pt modelId="{753EE9FF-258B-4287-AB6E-50F7C2FF8A30}" type="pres">
      <dgm:prSet presAssocID="{3F363397-54F0-4405-A22D-852BDBBB24BE}" presName="compNode" presStyleCnt="0"/>
      <dgm:spPr/>
    </dgm:pt>
    <dgm:pt modelId="{668036D5-DBE9-4AA1-AA33-1DF7D1E578D0}" type="pres">
      <dgm:prSet presAssocID="{3F363397-54F0-4405-A22D-852BDBBB24BE}" presName="node" presStyleLbl="node1" presStyleIdx="0" presStyleCnt="3" custScaleY="78281" custLinFactNeighborX="-486" custLinFactNeighborY="-72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BB7CAB-039F-44CF-9E16-2C2FE3748B56}" type="pres">
      <dgm:prSet presAssocID="{3F363397-54F0-4405-A22D-852BDBBB24BE}" presName="invisiNode" presStyleLbl="node1" presStyleIdx="0" presStyleCnt="3"/>
      <dgm:spPr/>
    </dgm:pt>
    <dgm:pt modelId="{5AF40D38-45AA-4636-980A-2D87A1B108E3}" type="pres">
      <dgm:prSet presAssocID="{3F363397-54F0-4405-A22D-852BDBBB24BE}" presName="imagNode" presStyleLbl="fgImgPlace1" presStyleIdx="0" presStyleCnt="3" custScaleY="137856" custLinFactNeighborX="4895" custLinFactNeighborY="-12459"/>
      <dgm:spPr>
        <a:blipFill>
          <a:blip xmlns:r="http://schemas.openxmlformats.org/officeDocument/2006/relationships" r:embed="rId1" cstate="print">
            <a:extLst/>
          </a:blip>
          <a:srcRect/>
          <a:stretch>
            <a:fillRect t="-1000" b="-1000"/>
          </a:stretch>
        </a:blipFill>
      </dgm:spPr>
    </dgm:pt>
    <dgm:pt modelId="{AC36C299-D7C7-4093-B99E-9A5E9B463004}" type="pres">
      <dgm:prSet presAssocID="{C5BA26D0-6B59-41C7-988B-73939C9720C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C231DDF-3C32-44E1-9A38-EB4D8EA014C3}" type="pres">
      <dgm:prSet presAssocID="{8B745377-B4BE-4BE6-8C86-FF4B00777704}" presName="compNode" presStyleCnt="0"/>
      <dgm:spPr/>
    </dgm:pt>
    <dgm:pt modelId="{6C991F17-2B66-4D0B-90F2-8AA741F07F59}" type="pres">
      <dgm:prSet presAssocID="{8B745377-B4BE-4BE6-8C86-FF4B00777704}" presName="node" presStyleLbl="node1" presStyleIdx="1" presStyleCnt="3" custScaleX="118392" custScaleY="80181" custLinFactNeighborX="157" custLinFactNeighborY="-67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268977-2A46-429C-B881-BF0AE17F0112}" type="pres">
      <dgm:prSet presAssocID="{8B745377-B4BE-4BE6-8C86-FF4B00777704}" presName="invisiNode" presStyleLbl="node1" presStyleIdx="1" presStyleCnt="3"/>
      <dgm:spPr/>
    </dgm:pt>
    <dgm:pt modelId="{560401D1-33CC-4861-846A-F0C66284A0C8}" type="pres">
      <dgm:prSet presAssocID="{8B745377-B4BE-4BE6-8C86-FF4B00777704}" presName="imagNode" presStyleLbl="fgImgPlace1" presStyleIdx="1" presStyleCnt="3" custScaleY="135156" custLinFactNeighborY="-20245"/>
      <dgm:spPr>
        <a:blipFill>
          <a:blip xmlns:r="http://schemas.openxmlformats.org/officeDocument/2006/relationships" r:embed="rId2" cstate="print">
            <a:extLst/>
          </a:blip>
          <a:srcRect/>
          <a:stretch>
            <a:fillRect t="-6000" b="-6000"/>
          </a:stretch>
        </a:blipFill>
      </dgm:spPr>
      <dgm:t>
        <a:bodyPr/>
        <a:lstStyle/>
        <a:p>
          <a:endParaRPr lang="ru-RU"/>
        </a:p>
      </dgm:t>
    </dgm:pt>
    <dgm:pt modelId="{D3595E0C-6D21-4902-A6DA-B3D9EDC1C406}" type="pres">
      <dgm:prSet presAssocID="{34943FC9-54C3-4FC9-B4D3-80989B7418C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8CC7F1BF-17F8-413D-B710-65740945BC21}" type="pres">
      <dgm:prSet presAssocID="{54169609-73F9-4F55-898D-121729BCC302}" presName="compNode" presStyleCnt="0"/>
      <dgm:spPr/>
    </dgm:pt>
    <dgm:pt modelId="{CE31DBB5-69F8-4402-B98A-E0EE917948DC}" type="pres">
      <dgm:prSet presAssocID="{54169609-73F9-4F55-898D-121729BCC302}" presName="node" presStyleLbl="node1" presStyleIdx="2" presStyleCnt="3" custScaleX="164752" custScaleY="80357" custLinFactNeighborY="-72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4D7D64-6C61-4EE4-A0CE-B3BAB4BAEB89}" type="pres">
      <dgm:prSet presAssocID="{54169609-73F9-4F55-898D-121729BCC302}" presName="invisiNode" presStyleLbl="node1" presStyleIdx="2" presStyleCnt="3"/>
      <dgm:spPr/>
    </dgm:pt>
    <dgm:pt modelId="{3C0DAA74-9080-45A1-BA4C-F39D8646FE69}" type="pres">
      <dgm:prSet presAssocID="{54169609-73F9-4F55-898D-121729BCC302}" presName="imagNode" presStyleLbl="fgImgPlace1" presStyleIdx="2" presStyleCnt="3" custScaleX="99794" custScaleY="138608" custLinFactNeighborY="-18348"/>
      <dgm:spPr>
        <a:blipFill>
          <a:blip xmlns:r="http://schemas.openxmlformats.org/officeDocument/2006/relationships" r:embed="rId3" cstate="print">
            <a:extLst/>
          </a:blip>
          <a:srcRect/>
          <a:stretch>
            <a:fillRect t="-34000" b="-34000"/>
          </a:stretch>
        </a:blipFill>
      </dgm:spPr>
    </dgm:pt>
  </dgm:ptLst>
  <dgm:cxnLst>
    <dgm:cxn modelId="{780FB30E-C0A3-41D4-9544-DC00191F9A02}" srcId="{4F2FD1A3-09F0-4E4F-8ECF-17E7495F247A}" destId="{3F363397-54F0-4405-A22D-852BDBBB24BE}" srcOrd="0" destOrd="0" parTransId="{39A09B10-B3DB-487C-85E2-991D49C24F49}" sibTransId="{C5BA26D0-6B59-41C7-988B-73939C9720C1}"/>
    <dgm:cxn modelId="{E13E16B5-C099-4010-BD3C-24DFF21A06D1}" type="presOf" srcId="{8B745377-B4BE-4BE6-8C86-FF4B00777704}" destId="{6C991F17-2B66-4D0B-90F2-8AA741F07F59}" srcOrd="0" destOrd="0" presId="urn:microsoft.com/office/officeart/2005/8/layout/pList2#1"/>
    <dgm:cxn modelId="{CFD1B69C-979F-4529-A568-61C6B57A77C3}" srcId="{4F2FD1A3-09F0-4E4F-8ECF-17E7495F247A}" destId="{54169609-73F9-4F55-898D-121729BCC302}" srcOrd="2" destOrd="0" parTransId="{953A745A-C57B-4EEC-B19B-E54185F08F95}" sibTransId="{A0BD56E2-979B-4B9C-8B3B-B82686050E8E}"/>
    <dgm:cxn modelId="{0B07FD8C-AF39-4C43-86C0-1E9923E8C5B7}" type="presOf" srcId="{34943FC9-54C3-4FC9-B4D3-80989B7418CB}" destId="{D3595E0C-6D21-4902-A6DA-B3D9EDC1C406}" srcOrd="0" destOrd="0" presId="urn:microsoft.com/office/officeart/2005/8/layout/pList2#1"/>
    <dgm:cxn modelId="{9CD64A72-0DE9-4404-B1DA-3FA66C9D63C9}" type="presOf" srcId="{4F2FD1A3-09F0-4E4F-8ECF-17E7495F247A}" destId="{75B54DD9-A6D4-4EBE-A7B3-7DD28970C5EA}" srcOrd="0" destOrd="0" presId="urn:microsoft.com/office/officeart/2005/8/layout/pList2#1"/>
    <dgm:cxn modelId="{3DECF27F-CA70-4F6A-8A15-B850033917E7}" srcId="{4F2FD1A3-09F0-4E4F-8ECF-17E7495F247A}" destId="{8B745377-B4BE-4BE6-8C86-FF4B00777704}" srcOrd="1" destOrd="0" parTransId="{31119734-E99B-4A25-8A1C-D9B6768FA312}" sibTransId="{34943FC9-54C3-4FC9-B4D3-80989B7418CB}"/>
    <dgm:cxn modelId="{6F5C4827-EBC9-466A-A4D3-14121D62BAF8}" type="presOf" srcId="{C5BA26D0-6B59-41C7-988B-73939C9720C1}" destId="{AC36C299-D7C7-4093-B99E-9A5E9B463004}" srcOrd="0" destOrd="0" presId="urn:microsoft.com/office/officeart/2005/8/layout/pList2#1"/>
    <dgm:cxn modelId="{1AD31B56-6E4B-4248-8A8F-4FBBE1AE5301}" type="presOf" srcId="{54169609-73F9-4F55-898D-121729BCC302}" destId="{CE31DBB5-69F8-4402-B98A-E0EE917948DC}" srcOrd="0" destOrd="0" presId="urn:microsoft.com/office/officeart/2005/8/layout/pList2#1"/>
    <dgm:cxn modelId="{D55AD172-1654-4CE0-A222-5851C86F9963}" type="presOf" srcId="{3F363397-54F0-4405-A22D-852BDBBB24BE}" destId="{668036D5-DBE9-4AA1-AA33-1DF7D1E578D0}" srcOrd="0" destOrd="0" presId="urn:microsoft.com/office/officeart/2005/8/layout/pList2#1"/>
    <dgm:cxn modelId="{C6FE42BB-3C04-4B06-A41D-F0018B5562D3}" type="presParOf" srcId="{75B54DD9-A6D4-4EBE-A7B3-7DD28970C5EA}" destId="{E8F822BC-33EA-4557-8B82-891B673BCA68}" srcOrd="0" destOrd="0" presId="urn:microsoft.com/office/officeart/2005/8/layout/pList2#1"/>
    <dgm:cxn modelId="{24368B7F-266E-4C15-AC54-03C22F642DAC}" type="presParOf" srcId="{75B54DD9-A6D4-4EBE-A7B3-7DD28970C5EA}" destId="{42B2EF96-7D76-4462-9568-A71BA80DEA91}" srcOrd="1" destOrd="0" presId="urn:microsoft.com/office/officeart/2005/8/layout/pList2#1"/>
    <dgm:cxn modelId="{E738A18A-7B36-4A0A-A697-83786C73290B}" type="presParOf" srcId="{42B2EF96-7D76-4462-9568-A71BA80DEA91}" destId="{753EE9FF-258B-4287-AB6E-50F7C2FF8A30}" srcOrd="0" destOrd="0" presId="urn:microsoft.com/office/officeart/2005/8/layout/pList2#1"/>
    <dgm:cxn modelId="{2D507E62-75BA-480A-B0FE-FA5F639BA0B0}" type="presParOf" srcId="{753EE9FF-258B-4287-AB6E-50F7C2FF8A30}" destId="{668036D5-DBE9-4AA1-AA33-1DF7D1E578D0}" srcOrd="0" destOrd="0" presId="urn:microsoft.com/office/officeart/2005/8/layout/pList2#1"/>
    <dgm:cxn modelId="{88DAF206-5B8E-45CD-9826-AA4B2B898A04}" type="presParOf" srcId="{753EE9FF-258B-4287-AB6E-50F7C2FF8A30}" destId="{3CBB7CAB-039F-44CF-9E16-2C2FE3748B56}" srcOrd="1" destOrd="0" presId="urn:microsoft.com/office/officeart/2005/8/layout/pList2#1"/>
    <dgm:cxn modelId="{D33A402A-468D-454B-BA59-25B4F27AA40B}" type="presParOf" srcId="{753EE9FF-258B-4287-AB6E-50F7C2FF8A30}" destId="{5AF40D38-45AA-4636-980A-2D87A1B108E3}" srcOrd="2" destOrd="0" presId="urn:microsoft.com/office/officeart/2005/8/layout/pList2#1"/>
    <dgm:cxn modelId="{0C00513F-2CA1-4F85-93BC-96F65F9A52C0}" type="presParOf" srcId="{42B2EF96-7D76-4462-9568-A71BA80DEA91}" destId="{AC36C299-D7C7-4093-B99E-9A5E9B463004}" srcOrd="1" destOrd="0" presId="urn:microsoft.com/office/officeart/2005/8/layout/pList2#1"/>
    <dgm:cxn modelId="{6252B365-D819-4F15-97CF-4BF514913B32}" type="presParOf" srcId="{42B2EF96-7D76-4462-9568-A71BA80DEA91}" destId="{AC231DDF-3C32-44E1-9A38-EB4D8EA014C3}" srcOrd="2" destOrd="0" presId="urn:microsoft.com/office/officeart/2005/8/layout/pList2#1"/>
    <dgm:cxn modelId="{CFE3087B-5205-4E22-A30F-EB4B2977325E}" type="presParOf" srcId="{AC231DDF-3C32-44E1-9A38-EB4D8EA014C3}" destId="{6C991F17-2B66-4D0B-90F2-8AA741F07F59}" srcOrd="0" destOrd="0" presId="urn:microsoft.com/office/officeart/2005/8/layout/pList2#1"/>
    <dgm:cxn modelId="{2C302E7E-2CD5-499A-BCC5-F9DA80D5456A}" type="presParOf" srcId="{AC231DDF-3C32-44E1-9A38-EB4D8EA014C3}" destId="{BC268977-2A46-429C-B881-BF0AE17F0112}" srcOrd="1" destOrd="0" presId="urn:microsoft.com/office/officeart/2005/8/layout/pList2#1"/>
    <dgm:cxn modelId="{8DEAA049-D19D-491C-A81E-418B54296466}" type="presParOf" srcId="{AC231DDF-3C32-44E1-9A38-EB4D8EA014C3}" destId="{560401D1-33CC-4861-846A-F0C66284A0C8}" srcOrd="2" destOrd="0" presId="urn:microsoft.com/office/officeart/2005/8/layout/pList2#1"/>
    <dgm:cxn modelId="{22CB26C5-D743-4867-86FF-E24B88615D90}" type="presParOf" srcId="{42B2EF96-7D76-4462-9568-A71BA80DEA91}" destId="{D3595E0C-6D21-4902-A6DA-B3D9EDC1C406}" srcOrd="3" destOrd="0" presId="urn:microsoft.com/office/officeart/2005/8/layout/pList2#1"/>
    <dgm:cxn modelId="{C2F71159-D199-41ED-A159-C1F12A606F33}" type="presParOf" srcId="{42B2EF96-7D76-4462-9568-A71BA80DEA91}" destId="{8CC7F1BF-17F8-413D-B710-65740945BC21}" srcOrd="4" destOrd="0" presId="urn:microsoft.com/office/officeart/2005/8/layout/pList2#1"/>
    <dgm:cxn modelId="{BBB4D244-D5D3-4EB9-92AF-BAE0731EB8C7}" type="presParOf" srcId="{8CC7F1BF-17F8-413D-B710-65740945BC21}" destId="{CE31DBB5-69F8-4402-B98A-E0EE917948DC}" srcOrd="0" destOrd="0" presId="urn:microsoft.com/office/officeart/2005/8/layout/pList2#1"/>
    <dgm:cxn modelId="{8BF1E533-03C2-432E-B5D1-3C95C1D57351}" type="presParOf" srcId="{8CC7F1BF-17F8-413D-B710-65740945BC21}" destId="{B04D7D64-6C61-4EE4-A0CE-B3BAB4BAEB89}" srcOrd="1" destOrd="0" presId="urn:microsoft.com/office/officeart/2005/8/layout/pList2#1"/>
    <dgm:cxn modelId="{A31CCB5D-4629-435F-835F-25D02A8F64C3}" type="presParOf" srcId="{8CC7F1BF-17F8-413D-B710-65740945BC21}" destId="{3C0DAA74-9080-45A1-BA4C-F39D8646FE69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F822BC-33EA-4557-8B82-891B673BCA68}">
      <dsp:nvSpPr>
        <dsp:cNvPr id="0" name=""/>
        <dsp:cNvSpPr/>
      </dsp:nvSpPr>
      <dsp:spPr>
        <a:xfrm>
          <a:off x="0" y="39676"/>
          <a:ext cx="8037776" cy="141941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F40D38-45AA-4636-980A-2D87A1B108E3}">
      <dsp:nvSpPr>
        <dsp:cNvPr id="0" name=""/>
        <dsp:cNvSpPr/>
      </dsp:nvSpPr>
      <dsp:spPr>
        <a:xfrm>
          <a:off x="332924" y="304"/>
          <a:ext cx="1874120" cy="143495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/>
          </a:blip>
          <a:srcRect/>
          <a:stretch>
            <a:fillRect t="-1000" b="-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68036D5-DBE9-4AA1-AA33-1DF7D1E578D0}">
      <dsp:nvSpPr>
        <dsp:cNvPr id="0" name=""/>
        <dsp:cNvSpPr/>
      </dsp:nvSpPr>
      <dsp:spPr>
        <a:xfrm rot="10800000">
          <a:off x="232077" y="1619413"/>
          <a:ext cx="1874120" cy="1358053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600" kern="1200" dirty="0" smtClean="0"/>
            <a:t>Вручение нарочно для утверждения на бумажном носителе</a:t>
          </a:r>
          <a:endParaRPr lang="ru-RU" sz="1600" kern="1200" dirty="0"/>
        </a:p>
      </dsp:txBody>
      <dsp:txXfrm rot="10800000">
        <a:off x="273842" y="1619413"/>
        <a:ext cx="1790590" cy="1316288"/>
      </dsp:txXfrm>
    </dsp:sp>
    <dsp:sp modelId="{560401D1-33CC-4861-846A-F0C66284A0C8}">
      <dsp:nvSpPr>
        <dsp:cNvPr id="0" name=""/>
        <dsp:cNvSpPr/>
      </dsp:nvSpPr>
      <dsp:spPr>
        <a:xfrm>
          <a:off x="2475062" y="0"/>
          <a:ext cx="1874120" cy="140684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/>
          </a:blip>
          <a:srcRect/>
          <a:stretch>
            <a:fillRect t="-6000" b="-6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991F17-2B66-4D0B-90F2-8AA741F07F59}">
      <dsp:nvSpPr>
        <dsp:cNvPr id="0" name=""/>
        <dsp:cNvSpPr/>
      </dsp:nvSpPr>
      <dsp:spPr>
        <a:xfrm rot="10800000">
          <a:off x="2305660" y="1599968"/>
          <a:ext cx="2218808" cy="1391015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Направление письмом для утверждения на бумажном носителе</a:t>
          </a:r>
          <a:endParaRPr lang="ru-RU" sz="1600" kern="1200" dirty="0"/>
        </a:p>
      </dsp:txBody>
      <dsp:txXfrm rot="10800000">
        <a:off x="2348439" y="1599968"/>
        <a:ext cx="2133250" cy="1348236"/>
      </dsp:txXfrm>
    </dsp:sp>
    <dsp:sp modelId="{3C0DAA74-9080-45A1-BA4C-F39D8646FE69}">
      <dsp:nvSpPr>
        <dsp:cNvPr id="0" name=""/>
        <dsp:cNvSpPr/>
      </dsp:nvSpPr>
      <dsp:spPr>
        <a:xfrm>
          <a:off x="5317634" y="0"/>
          <a:ext cx="1870259" cy="144278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/>
          </a:blip>
          <a:srcRect/>
          <a:stretch>
            <a:fillRect t="-34000" b="-34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E31DBB5-69F8-4402-B98A-E0EE917948DC}">
      <dsp:nvSpPr>
        <dsp:cNvPr id="0" name=""/>
        <dsp:cNvSpPr/>
      </dsp:nvSpPr>
      <dsp:spPr>
        <a:xfrm rot="10800000">
          <a:off x="4708939" y="1594255"/>
          <a:ext cx="3087651" cy="1394069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Направление посредством ПУР КС ГИИС «Электронный бюджет» для утверждения с применением электронной подписи</a:t>
          </a:r>
          <a:endParaRPr lang="ru-RU" sz="1600" kern="1200" dirty="0"/>
        </a:p>
      </dsp:txBody>
      <dsp:txXfrm rot="10800000">
        <a:off x="4751811" y="1594255"/>
        <a:ext cx="3001907" cy="13511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8E8BE-CEED-4BAD-8C52-8AFECC4966AA}" type="datetimeFigureOut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04F4E-ED52-4CC9-A7B7-30504C1E323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6776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084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97" y="0"/>
            <a:ext cx="2946084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23B4AB-7BA6-4544-BD1B-2C7DADC656DE}" type="datetimeFigureOut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130" y="4715153"/>
            <a:ext cx="5439415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716"/>
            <a:ext cx="2946084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97" y="9428716"/>
            <a:ext cx="2946084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4D909-7FBC-456A-B74B-E16413905E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5891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3475038" y="982663"/>
            <a:ext cx="13709651" cy="771525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A6A2BC3D-C05B-4DA2-A053-9A045592AEEA}" type="slidenum">
              <a:rPr lang="ru-RU" altLang="ru-RU" smtClean="0"/>
              <a:pPr eaLnBrk="1" hangingPunct="1"/>
              <a:t>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51908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61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61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61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6125"/>
            <a:ext cx="6607175" cy="3719513"/>
          </a:xfrm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658" y="4715194"/>
            <a:ext cx="5440360" cy="4467858"/>
          </a:xfrm>
          <a:noFill/>
          <a:ln/>
        </p:spPr>
        <p:txBody>
          <a:bodyPr wrap="none" anchor="ctr"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579273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61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43903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6125"/>
            <a:ext cx="6607175" cy="3719513"/>
          </a:xfrm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658" y="4715194"/>
            <a:ext cx="5440360" cy="4467858"/>
          </a:xfrm>
          <a:noFill/>
          <a:ln/>
        </p:spPr>
        <p:txBody>
          <a:bodyPr wrap="none" anchor="ctr"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600482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6125"/>
            <a:ext cx="6607175" cy="3719513"/>
          </a:xfrm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658" y="4715194"/>
            <a:ext cx="5440360" cy="4467858"/>
          </a:xfrm>
          <a:noFill/>
          <a:ln/>
        </p:spPr>
        <p:txBody>
          <a:bodyPr wrap="none" anchor="ctr"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833333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512763" y="450850"/>
            <a:ext cx="7840663" cy="4413250"/>
          </a:xfr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393533" y="5141822"/>
            <a:ext cx="6306303" cy="43698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z="1000" dirty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E76A3258-6DB8-48D9-80B5-B4EA90804C26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eaLnBrk="1" hangingPunct="1"/>
              <a:t>15</a:t>
            </a:fld>
            <a:endParaRPr lang="ru-RU" alt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5039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512763" y="450850"/>
            <a:ext cx="7840663" cy="4413250"/>
          </a:xfr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393533" y="5141822"/>
            <a:ext cx="6306303" cy="43698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z="1000" dirty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E76A3258-6DB8-48D9-80B5-B4EA90804C26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eaLnBrk="1" hangingPunct="1"/>
              <a:t>16</a:t>
            </a:fld>
            <a:endParaRPr lang="ru-RU" alt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9806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512763" y="450850"/>
            <a:ext cx="7840663" cy="4413250"/>
          </a:xfr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393533" y="5141822"/>
            <a:ext cx="6306303" cy="43698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z="1000" dirty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E76A3258-6DB8-48D9-80B5-B4EA90804C26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eaLnBrk="1" hangingPunct="1"/>
              <a:t>17</a:t>
            </a:fld>
            <a:endParaRPr lang="ru-RU" alt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213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512763" y="450850"/>
            <a:ext cx="7840663" cy="4413250"/>
          </a:xfr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393533" y="5141822"/>
            <a:ext cx="6306303" cy="43698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z="1000" dirty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E76A3258-6DB8-48D9-80B5-B4EA90804C26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eaLnBrk="1" hangingPunct="1"/>
              <a:t>18</a:t>
            </a:fld>
            <a:endParaRPr lang="ru-RU" alt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2594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512763" y="450850"/>
            <a:ext cx="7840663" cy="4413250"/>
          </a:xfr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393533" y="5141822"/>
            <a:ext cx="6306303" cy="43698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z="1000" dirty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E76A3258-6DB8-48D9-80B5-B4EA90804C26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eaLnBrk="1" hangingPunct="1"/>
              <a:t>19</a:t>
            </a:fld>
            <a:endParaRPr lang="ru-RU" alt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837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2" y="1122623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C0949B-6D7B-42EC-B7D8-551DBA3AD607}" type="datetime1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6588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48C09C-D13E-4B67-BBD1-15A107198255}" type="datetime1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2315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42" y="1710134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42" y="4590526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7B9FCA-1EB2-4F38-B960-C5E4003A9A61}" type="datetime1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3396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22CA35-B707-4059-A635-BD7FE248B22F}" type="datetime1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9895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365210"/>
            <a:ext cx="10514231" cy="13258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679" y="1681552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679" y="2505655"/>
            <a:ext cx="5157116" cy="3685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397" y="1681552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397" y="2505655"/>
            <a:ext cx="5182513" cy="3685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1D67C8-02E7-4917-81A3-DEE567CAA3C0}" type="datetime1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69269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2012FC-7291-4D29-80F5-DE4E74BF8A62}" type="datetime1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08809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1223D2-28C2-4F38-A8C3-4330EA36432A}" type="datetime1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70141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3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68738C-17E4-4005-8276-F74DD286289A}" type="datetime1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6024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3" y="987654"/>
            <a:ext cx="6171397" cy="487475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6BF161-0B70-4665-8364-0C0235DB57EA}" type="datetime1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06209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341C1-366B-44E4-B578-930F8D1F57F5}" type="datetime1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76510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091" y="365209"/>
            <a:ext cx="7733293" cy="581318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BB45E1-3584-4486-BB2C-BAAE3466C064}" type="datetime1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64829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23265" y="116659"/>
            <a:ext cx="7679854" cy="504173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C1128-3AEA-4CF8-B85A-98A8A28E536A}" type="datetime1">
              <a:rPr lang="ru-RU" smtClean="0"/>
              <a:pPr>
                <a:defRPr/>
              </a:pPr>
              <a:t>16.03.2020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32836-BE5D-489F-BD42-7CDC870F2AC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288886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091" y="365210"/>
            <a:ext cx="10514231" cy="132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091" y="1826048"/>
            <a:ext cx="10514231" cy="435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D14D370D-A1AF-4E54-9254-69C51DE275F0}" type="datetime1">
              <a:rPr lang="ru-RU" smtClean="0"/>
              <a:pPr/>
              <a:t>16.03.2020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med"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1"/>
          <p:cNvSpPr txBox="1">
            <a:spLocks noChangeArrowheads="1"/>
          </p:cNvSpPr>
          <p:nvPr/>
        </p:nvSpPr>
        <p:spPr bwMode="auto">
          <a:xfrm>
            <a:off x="880232" y="2072472"/>
            <a:ext cx="1000132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Утверждение государственными заказчиками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Сведений об операциях с целевыми средствами в ГИИС «Электронный бюджет»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76636" y="5878066"/>
            <a:ext cx="4608512" cy="33833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4038" y="693491"/>
            <a:ext cx="9797752" cy="2767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 Сведений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(*)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госзаказчиком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33451426"/>
              </p:ext>
            </p:extLst>
          </p:nvPr>
        </p:nvGraphicFramePr>
        <p:xfrm>
          <a:off x="2593934" y="2133349"/>
          <a:ext cx="8037776" cy="3154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412" name="TextBox 6"/>
          <p:cNvSpPr txBox="1">
            <a:spLocks noChangeArrowheads="1"/>
          </p:cNvSpPr>
          <p:nvPr/>
        </p:nvSpPr>
        <p:spPr bwMode="auto">
          <a:xfrm>
            <a:off x="478582" y="5229994"/>
            <a:ext cx="1116124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В 2020 году для всех видов целевых средств форма 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об операциях с целевыми средствами на 20__ год и на плановый период 20__ и 20__ (код формы по ОКУД 0501213) утверждена Приложением № 1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приказу Минфина 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от 10.12.2019 № 220н «Об 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Порядка осуществления территориальными органами Федерального казначейства санкционирования расходов, источником финансового обеспечения которых являются целевые средства, при казначейском сопровождении целевых средств в случаях, предусмотренных Федеральным законом 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 бюджете на 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годов»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66814" y="1125538"/>
            <a:ext cx="432047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Было (действует при использовании 41 лицевых счетов)</a:t>
            </a: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103319" y="1125538"/>
            <a:ext cx="352839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Стало (при использовании 71 лицевых счетов)</a:t>
            </a:r>
            <a:endParaRPr lang="ru-RU" dirty="0"/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3286894" y="2389958"/>
            <a:ext cx="720080" cy="648073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22898" y="2477098"/>
            <a:ext cx="648072" cy="236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</a:t>
            </a:r>
            <a:endParaRPr lang="ru-RU" sz="8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 rot="1848118">
            <a:off x="4959922" y="2076831"/>
            <a:ext cx="670676" cy="483449"/>
          </a:xfrm>
          <a:prstGeom prst="roundRect">
            <a:avLst>
              <a:gd name="adj" fmla="val 10000"/>
            </a:avLst>
          </a:prstGeom>
          <a:blipFill rotWithShape="1">
            <a:blip r:embed="rId7"/>
            <a:stretch>
              <a:fillRect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-440331"/>
              <a:satOff val="-38085"/>
              <a:lumOff val="-38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sz="800" i="1" dirty="0">
                <a:solidFill>
                  <a:schemeClr val="tx1"/>
                </a:solidFill>
              </a:rPr>
              <a:t>С</a:t>
            </a:r>
            <a:r>
              <a:rPr lang="ru-RU" sz="800" i="1" dirty="0" smtClean="0">
                <a:solidFill>
                  <a:schemeClr val="tx1"/>
                </a:solidFill>
              </a:rPr>
              <a:t>ведения</a:t>
            </a:r>
            <a:endParaRPr lang="ru-RU" sz="800" i="1" dirty="0">
              <a:solidFill>
                <a:schemeClr val="tx1"/>
              </a:solidFill>
            </a:endParaRPr>
          </a:p>
        </p:txBody>
      </p:sp>
      <p:sp>
        <p:nvSpPr>
          <p:cNvPr id="18" name="Вертикальный свиток 17"/>
          <p:cNvSpPr/>
          <p:nvPr/>
        </p:nvSpPr>
        <p:spPr>
          <a:xfrm rot="728488">
            <a:off x="7946077" y="2365138"/>
            <a:ext cx="975745" cy="703250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</a:t>
            </a:r>
            <a:endParaRPr lang="ru-RU" sz="11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646934" y="6459324"/>
            <a:ext cx="4608512" cy="33833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1407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23701" y="286522"/>
            <a:ext cx="6666711" cy="43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ctr" eaLnBrk="0" hangingPunct="0"/>
            <a:r>
              <a:rPr lang="ru-RU" altLang="ru-RU" b="1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Последовательность действий</a:t>
            </a:r>
            <a:endParaRPr lang="ru-RU" altLang="ru-RU" b="1" dirty="0">
              <a:solidFill>
                <a:prstClr val="black"/>
              </a:solidFill>
              <a:latin typeface="Times New Roman" pitchFamily="18" charset="0"/>
              <a:ea typeface="Open Sans Condensed" panose="020B0604020202020204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1289428" y="1701602"/>
            <a:ext cx="10656397" cy="9361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Подать Заявку на подключение к ГИИС «Электронный бюджет»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89428" y="2781722"/>
            <a:ext cx="10656397" cy="9361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 Сведения об операциях с целевыми средствами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3324" y="1773610"/>
            <a:ext cx="792088" cy="7920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3324" y="2853730"/>
            <a:ext cx="792088" cy="7920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290685" y="3933850"/>
            <a:ext cx="10656397" cy="9361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Утвердить/вернуть на доработку Сведения об операциях с целевыми средствами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48526" y="4005858"/>
            <a:ext cx="792088" cy="7920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295483" y="5189516"/>
            <a:ext cx="10656397" cy="9361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Важно! Соблюдать сроки утверждения Сведений. При казначейском сопровождении расчетов в рамках ГОЗ - в соответствии с Порядком 220н от 10.12.2019  и Правилами 1819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53324" y="5261524"/>
            <a:ext cx="792088" cy="7920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702055" y="6476741"/>
            <a:ext cx="4608512" cy="33833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1430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4</a:t>
            </a:fld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523701" y="92445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523701" y="286522"/>
            <a:ext cx="6666711" cy="43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ctr" eaLnBrk="0" hangingPunct="0"/>
            <a:r>
              <a:rPr lang="ru-RU" altLang="ru-RU" b="1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Сроки утверждения Сведений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79897" y="2919540"/>
            <a:ext cx="10656397" cy="9361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20-го рабочего дня со дня поступления от головного исполнителя сведений утверждает их или направляет головному исполнителю уведомление об отказе в утверждении с указанием причины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79897" y="4365898"/>
            <a:ext cx="10656397" cy="11995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10-го рабочего дня со дня поступления от головного исполнителя доработанных сведений утверждает их или повторно направляет головному исполнителю уведомление об отказе в утверждении сведений с указанием причины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91073" y="1848594"/>
            <a:ext cx="10645222" cy="6450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000" b="1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При казначейском сопровождении расчетов </a:t>
            </a:r>
            <a:r>
              <a:rPr lang="ru-RU" altLang="ru-RU" sz="2000" b="1" dirty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в рамках </a:t>
            </a:r>
            <a:r>
              <a:rPr lang="ru-RU" altLang="ru-RU" sz="2000" b="1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ГОЗ – </a:t>
            </a:r>
          </a:p>
          <a:p>
            <a:pPr algn="ctr"/>
            <a:r>
              <a:rPr lang="ru-RU" altLang="ru-RU" sz="2000" b="1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в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пунктом 17 Правил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1819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заказчик: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718942" y="6384696"/>
            <a:ext cx="4608512" cy="33833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4961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23701" y="286522"/>
            <a:ext cx="6666711" cy="43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ctr" eaLnBrk="0" hangingPunct="0"/>
            <a:r>
              <a:rPr lang="ru-RU" altLang="ru-RU" b="1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Заявка на подключение</a:t>
            </a:r>
            <a:endParaRPr lang="ru-RU" altLang="ru-RU" b="1" dirty="0">
              <a:solidFill>
                <a:prstClr val="black"/>
              </a:solidFill>
              <a:latin typeface="Times New Roman" pitchFamily="18" charset="0"/>
              <a:ea typeface="Open Sans Condensed" panose="020B0604020202020204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8804132" y="4221883"/>
            <a:ext cx="2535479" cy="19606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Заполнить полномочия (только «Утверждение» и «Просмотр»)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4" name="Рисунок 13"/>
          <p:cNvPicPr/>
          <p:nvPr/>
        </p:nvPicPr>
        <p:blipFill rotWithShape="1">
          <a:blip r:embed="rId3"/>
          <a:srcRect l="28470" t="12909" r="28970" b="23815"/>
          <a:stretch/>
        </p:blipFill>
        <p:spPr bwMode="auto">
          <a:xfrm>
            <a:off x="2062758" y="958889"/>
            <a:ext cx="6552728" cy="52236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2" name="Прямая со стрелкой 11"/>
          <p:cNvCxnSpPr/>
          <p:nvPr/>
        </p:nvCxnSpPr>
        <p:spPr>
          <a:xfrm flipH="1" flipV="1">
            <a:off x="6095206" y="4856064"/>
            <a:ext cx="2708926" cy="6923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 flipV="1">
            <a:off x="7750976" y="4789033"/>
            <a:ext cx="1052742" cy="6923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3649975" y="6452045"/>
            <a:ext cx="4608512" cy="33833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6999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Прямоугольник 124"/>
          <p:cNvSpPr/>
          <p:nvPr/>
        </p:nvSpPr>
        <p:spPr>
          <a:xfrm>
            <a:off x="5523701" y="286522"/>
            <a:ext cx="6666711" cy="43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ctr" eaLnBrk="0" hangingPunct="0"/>
            <a:r>
              <a:rPr lang="ru-RU" altLang="ru-RU" b="1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Начало работы</a:t>
            </a:r>
            <a:endParaRPr lang="ru-RU" altLang="ru-RU" b="1" dirty="0">
              <a:solidFill>
                <a:prstClr val="black"/>
              </a:solidFill>
              <a:latin typeface="Times New Roman" pitchFamily="18" charset="0"/>
              <a:ea typeface="Open Sans Condensed" panose="020B0604020202020204" charset="0"/>
              <a:cs typeface="Times New Roman" pitchFamily="18" charset="0"/>
            </a:endParaRPr>
          </a:p>
        </p:txBody>
      </p:sp>
      <p:sp>
        <p:nvSpPr>
          <p:cNvPr id="7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6</a:t>
            </a:fld>
            <a:endParaRPr lang="ru-RU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7463358" y="1171922"/>
            <a:ext cx="1130424" cy="1080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" name="Рисунок 19"/>
          <p:cNvPicPr/>
          <p:nvPr/>
        </p:nvPicPr>
        <p:blipFill rotWithShape="1">
          <a:blip r:embed="rId3"/>
          <a:srcRect b="6026"/>
          <a:stretch/>
        </p:blipFill>
        <p:spPr bwMode="auto">
          <a:xfrm>
            <a:off x="1198662" y="975153"/>
            <a:ext cx="9937104" cy="57077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1" name="Прямая со стрелкой 10"/>
          <p:cNvCxnSpPr/>
          <p:nvPr/>
        </p:nvCxnSpPr>
        <p:spPr>
          <a:xfrm flipH="1" flipV="1">
            <a:off x="3934966" y="2442026"/>
            <a:ext cx="3801066" cy="122553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3086585" y="2462454"/>
            <a:ext cx="4649447" cy="120510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трелка вниз 12"/>
          <p:cNvSpPr/>
          <p:nvPr/>
        </p:nvSpPr>
        <p:spPr>
          <a:xfrm>
            <a:off x="8753856" y="4271390"/>
            <a:ext cx="484632" cy="388586"/>
          </a:xfrm>
          <a:prstGeom prst="downArrow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736032" y="2794917"/>
            <a:ext cx="2520280" cy="13681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Вкладки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«Рабочие места» и «Формуляры»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736032" y="4737092"/>
            <a:ext cx="2520280" cy="13681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Во вкладке «Формуляры» – основное меню ПУР(КС)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92283" y="4465683"/>
            <a:ext cx="2535479" cy="11069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Необходимо выбрать компонент «Казначейское сопровождение»</a:t>
            </a:r>
            <a:endParaRPr lang="ru-RU" sz="1600" dirty="0">
              <a:solidFill>
                <a:schemeClr val="tx1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2269003" y="3687061"/>
            <a:ext cx="1923280" cy="146779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Скругленный прямоугольник 2"/>
          <p:cNvSpPr/>
          <p:nvPr/>
        </p:nvSpPr>
        <p:spPr>
          <a:xfrm>
            <a:off x="7736033" y="1509761"/>
            <a:ext cx="951462" cy="1026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774259" y="6494378"/>
            <a:ext cx="4608512" cy="33833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618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9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523702" y="0"/>
            <a:ext cx="66667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ЦС. </a:t>
            </a:r>
          </a:p>
          <a:p>
            <a:pPr algn="ct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Пункты меню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3" name="Рисунок 22"/>
          <p:cNvPicPr/>
          <p:nvPr/>
        </p:nvPicPr>
        <p:blipFill rotWithShape="1">
          <a:blip r:embed="rId2"/>
          <a:srcRect l="18160" t="28694" r="24579" b="22190"/>
          <a:stretch/>
        </p:blipFill>
        <p:spPr bwMode="auto">
          <a:xfrm>
            <a:off x="679606" y="1352963"/>
            <a:ext cx="8943992" cy="51414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5" name="Прямая со стрелкой 14"/>
          <p:cNvCxnSpPr>
            <a:stCxn id="12" idx="1"/>
          </p:cNvCxnSpPr>
          <p:nvPr/>
        </p:nvCxnSpPr>
        <p:spPr>
          <a:xfrm flipH="1" flipV="1">
            <a:off x="6105366" y="2925738"/>
            <a:ext cx="1430000" cy="233830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257138" y="2925738"/>
            <a:ext cx="5649302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12" idx="1"/>
          </p:cNvCxnSpPr>
          <p:nvPr/>
        </p:nvCxnSpPr>
        <p:spPr>
          <a:xfrm flipH="1" flipV="1">
            <a:off x="5087094" y="3231184"/>
            <a:ext cx="2448272" cy="20328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12" idx="1"/>
          </p:cNvCxnSpPr>
          <p:nvPr/>
        </p:nvCxnSpPr>
        <p:spPr>
          <a:xfrm flipH="1" flipV="1">
            <a:off x="2710830" y="3424949"/>
            <a:ext cx="4824536" cy="183909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486694" y="3213770"/>
            <a:ext cx="4464496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7535366" y="4831992"/>
            <a:ext cx="2214578" cy="8640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Открыть ветки меню, добраться до списка «Все документы»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9479582" y="1929596"/>
            <a:ext cx="2214578" cy="27146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Если во вкладке «Формуляры» отсутствует «ПУР(КС)», нужно обратиться в Управление и проверить подключение </a:t>
            </a:r>
            <a:r>
              <a:rPr lang="ru-RU" sz="1600" dirty="0" smtClean="0">
                <a:solidFill>
                  <a:schemeClr val="tx1"/>
                </a:solidFill>
              </a:rPr>
              <a:t>ролей</a:t>
            </a:r>
            <a:endParaRPr lang="ru-RU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0139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523702" y="0"/>
            <a:ext cx="66667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ЦС. </a:t>
            </a:r>
          </a:p>
          <a:p>
            <a:pPr algn="ct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060514" y="4140016"/>
            <a:ext cx="2882564" cy="1800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Из списка «Все документы» выбрать Сведения и для просмотра нажать «Просмотреть»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5472294" y="4207760"/>
            <a:ext cx="5170575" cy="17183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Для выбора по фильтру: нажать «Фильтр» и заполнить необходимые параметры в соответствующем столбце, например, по статусу документа «На утверждении Заказчика»</a:t>
            </a:r>
            <a:endParaRPr lang="ru-RU" sz="1600" b="1" dirty="0">
              <a:solidFill>
                <a:srgbClr val="FF0000"/>
              </a:solidFill>
            </a:endParaRPr>
          </a:p>
        </p:txBody>
      </p:sp>
      <p:pic>
        <p:nvPicPr>
          <p:cNvPr id="15" name="Рисунок 14"/>
          <p:cNvPicPr/>
          <p:nvPr/>
        </p:nvPicPr>
        <p:blipFill rotWithShape="1">
          <a:blip r:embed="rId2"/>
          <a:srcRect l="2215" t="32047" r="18929" b="38856"/>
          <a:stretch/>
        </p:blipFill>
        <p:spPr bwMode="auto">
          <a:xfrm>
            <a:off x="334566" y="1323058"/>
            <a:ext cx="10058400" cy="26107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9" name="Прямая со стрелкой 18"/>
          <p:cNvCxnSpPr>
            <a:stCxn id="12" idx="1"/>
          </p:cNvCxnSpPr>
          <p:nvPr/>
        </p:nvCxnSpPr>
        <p:spPr>
          <a:xfrm flipH="1" flipV="1">
            <a:off x="478582" y="3263445"/>
            <a:ext cx="1581932" cy="177667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1918742" y="1631913"/>
            <a:ext cx="484824" cy="249595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 flipV="1">
            <a:off x="5523702" y="3357786"/>
            <a:ext cx="859536" cy="8499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 flipV="1">
            <a:off x="512606" y="2403852"/>
            <a:ext cx="5011096" cy="189003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20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21" r="14924" b="86098"/>
          <a:stretch/>
        </p:blipFill>
        <p:spPr bwMode="auto">
          <a:xfrm>
            <a:off x="7944030" y="1336286"/>
            <a:ext cx="1223010" cy="3486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3649214" y="6351622"/>
            <a:ext cx="4608512" cy="33833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0677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610" y="4521441"/>
            <a:ext cx="6686550" cy="18764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74" y="4435717"/>
            <a:ext cx="4467225" cy="20478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74" y="1595786"/>
            <a:ext cx="8086725" cy="2419350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5523702" y="0"/>
            <a:ext cx="6666711" cy="1092603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ЦС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Раздел «Целевые средства» </a:t>
            </a:r>
          </a:p>
          <a:p>
            <a:pPr algn="ctr"/>
            <a:endParaRPr lang="ru-RU" b="1" dirty="0">
              <a:latin typeface="Times New Roman" pitchFamily="18" charset="0"/>
            </a:endParaRPr>
          </a:p>
        </p:txBody>
      </p:sp>
      <p:sp>
        <p:nvSpPr>
          <p:cNvPr id="1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9</a:t>
            </a:fld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910630" y="1480024"/>
            <a:ext cx="3533659" cy="167320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6671270" y="3872606"/>
            <a:ext cx="4896544" cy="6457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из Перечня направлений кодов расходования ЦС (Пр. № 3 к Порядку 220н от 10.12.2019)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Прямая со стрелкой 17"/>
          <p:cNvCxnSpPr>
            <a:stCxn id="16" idx="1"/>
          </p:cNvCxnSpPr>
          <p:nvPr/>
        </p:nvCxnSpPr>
        <p:spPr>
          <a:xfrm flipH="1" flipV="1">
            <a:off x="838622" y="3573811"/>
            <a:ext cx="5832648" cy="6216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9335566" y="993585"/>
            <a:ext cx="2520280" cy="27242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того, какой выбран код: поступлений или направлений расходования, заполняются поля с суммовыми показателями.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5" name="Стрелка вправо 24"/>
          <p:cNvSpPr/>
          <p:nvPr/>
        </p:nvSpPr>
        <p:spPr>
          <a:xfrm>
            <a:off x="8599885" y="3099123"/>
            <a:ext cx="447649" cy="258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трелка вправо 26"/>
          <p:cNvSpPr/>
          <p:nvPr/>
        </p:nvSpPr>
        <p:spPr>
          <a:xfrm>
            <a:off x="8599885" y="3380854"/>
            <a:ext cx="447649" cy="258663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трелка вправо 27"/>
          <p:cNvSpPr/>
          <p:nvPr/>
        </p:nvSpPr>
        <p:spPr>
          <a:xfrm>
            <a:off x="0" y="5590034"/>
            <a:ext cx="406574" cy="258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Стрелка вправо 28"/>
          <p:cNvSpPr/>
          <p:nvPr/>
        </p:nvSpPr>
        <p:spPr>
          <a:xfrm>
            <a:off x="4878240" y="5856638"/>
            <a:ext cx="378370" cy="258663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444288" y="863846"/>
            <a:ext cx="3955174" cy="7092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из Перечня кодов источников поступлений ЦС (п. 15 Правил 1819,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Пр. № 2 к Порядку 220н от 10.12.2019)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722698" y="6522623"/>
            <a:ext cx="4608512" cy="33833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9389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3" grpId="0" animBg="1"/>
      <p:bldP spid="25" grpId="0" animBg="1"/>
      <p:bldP spid="27" grpId="0" animBg="1"/>
      <p:bldP spid="28" grpId="0" animBg="1"/>
      <p:bldP spid="2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23702" y="0"/>
            <a:ext cx="6666711" cy="1079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ЦС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Основные причины возврата при проверке в ТОФК</a:t>
            </a:r>
          </a:p>
          <a:p>
            <a:pPr algn="ctr"/>
            <a:endParaRPr lang="ru-RU" b="1" dirty="0">
              <a:latin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523702" y="837506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660018" y="1479426"/>
            <a:ext cx="11251219" cy="15183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</a:t>
            </a:r>
            <a:r>
              <a:rPr lang="ru-RU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оформлении заголовочной части </a:t>
            </a:r>
            <a:r>
              <a:rPr lang="ru-RU" sz="2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Сведений: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корректно указаны реквизиты ГК (номер, дата, сумма, идентификатор)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в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строке «Срок действия документа, обосновывающее обязательство»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быть указан период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ГК;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в строке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«Сумма обязательств (всего), в том числе»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быть указана полная сумма ГК (по расчетам в рамках ГОЗ).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6964" y="3285778"/>
            <a:ext cx="11285806" cy="27363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при заполнении табличной части </a:t>
            </a:r>
            <a:r>
              <a:rPr lang="ru-RU" sz="2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Сведений: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в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случаях осуществления целевых расходов в рамках федеральной адресной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инвестиционной программы (ФАИП) необходимо указывать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ФАИП (указывается ПБС в Сведениях о БО, ДО, ЗКР);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в табличной части должен быть указан один код поступлений (7900 или 9700 для расчетов в рамках ГОЗ) и хотя бы один код направлений расходования средств.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8869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23702" y="0"/>
            <a:ext cx="6666711" cy="756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ЦС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Основные причины возврата</a:t>
            </a:r>
            <a:endParaRPr lang="ru-RU" b="1" dirty="0">
              <a:latin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716939" y="1011629"/>
            <a:ext cx="11251219" cy="16791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формирования идентификатора государственного контракта по государственному оборонному заказу утвержден совместным приказом Министра обороны Российской Федерации № 475 и Федерального казначейства № 13н от 11.08.2015 «Об утверждении Порядка формирования идентификатора государственного контракта по государственному оборонному заказу» (далее – Порядок). 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Порядком идентификатор государственного контракта формируется государственным заказчиком самостоятельно, представляет собой двадцатипятизначный цифровой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код: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2137" y="2772665"/>
            <a:ext cx="11286021" cy="33843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1, 2 разряды - последние две цифры года заключения государственного контракта;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3, 4 разряды - последние две цифры года окончания срока действия государственного контракта;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 5 - 7 разряды - идентификационный код государственного заказчика, который для целей Порядка признается соответствующим коду главного распорядителя бюджетных средств по бюджетной классификации Российской Федерации;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г) 8 разряд - информация о закупке;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д) 9 - 12 разряды - порядковый номер государственного контракта, присваиваемый последовательно в соответствии со сквозной нумерацией в пределах календарного года в отношении каждого государственного заказчика, являющегося главным распорядителем бюджетных средств;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е) 13 разряд - вид цены на товары, работы, услуги по государственному оборонному заказу;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ж) 14 - 25 разряды - кодификация осуществляется каждым государственным заказчиком самостоятельно. При этом коды должны иметь исключительно цифровое обозначение.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цифровые символы разрядов с 14 по 25 в идентификаторе государственного контракта не используются, то свободные знаки обозначаются нулями.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63834" y="6238922"/>
            <a:ext cx="11034220" cy="4948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информация: не осуществляется открытие раздела на 71 л/сч на основании ГК, </a:t>
            </a:r>
          </a:p>
          <a:p>
            <a:pPr algn="ctr"/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которому некорректно присвоен идентификатор </a:t>
            </a: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258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806" y="4222704"/>
            <a:ext cx="3857625" cy="1943100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5523702" y="0"/>
            <a:ext cx="6666711" cy="76943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ЦС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Утверждение (отрицательный контроль)</a:t>
            </a:r>
            <a:endParaRPr lang="ru-RU" b="1" dirty="0">
              <a:latin typeface="Times New Roman" pitchFamily="18" charset="0"/>
            </a:endParaRPr>
          </a:p>
        </p:txBody>
      </p:sp>
      <p:sp>
        <p:nvSpPr>
          <p:cNvPr id="1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690412" y="836558"/>
            <a:ext cx="3227798" cy="1008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Отметить документ в статусе «На утверждении Заказчика»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4963" y="4764294"/>
            <a:ext cx="2015538" cy="16898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обнаружении ошибки документ можно вернуть на доработку исполнителю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>
            <a:stCxn id="11" idx="3"/>
          </p:cNvCxnSpPr>
          <p:nvPr/>
        </p:nvCxnSpPr>
        <p:spPr>
          <a:xfrm flipV="1">
            <a:off x="2120501" y="4941964"/>
            <a:ext cx="466913" cy="6672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8985677" y="815423"/>
            <a:ext cx="3227798" cy="1008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Нажать кнопку «Утвердить/Вернуть»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87414" y="4764295"/>
            <a:ext cx="3672408" cy="720080"/>
          </a:xfrm>
          <a:prstGeom prst="rect">
            <a:avLst/>
          </a:prstGeom>
          <a:noFill/>
          <a:ln w="539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5" name="Прямая со стрелкой 24"/>
          <p:cNvCxnSpPr>
            <a:stCxn id="11" idx="3"/>
          </p:cNvCxnSpPr>
          <p:nvPr/>
        </p:nvCxnSpPr>
        <p:spPr>
          <a:xfrm>
            <a:off x="2120501" y="5609212"/>
            <a:ext cx="2750569" cy="16319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2" name="Рисунок 307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401" y="4286677"/>
            <a:ext cx="5305161" cy="1815154"/>
          </a:xfrm>
          <a:prstGeom prst="rect">
            <a:avLst/>
          </a:prstGeom>
        </p:spPr>
      </p:pic>
      <p:sp>
        <p:nvSpPr>
          <p:cNvPr id="3073" name="Стрелка вправо 3072"/>
          <p:cNvSpPr/>
          <p:nvPr/>
        </p:nvSpPr>
        <p:spPr>
          <a:xfrm>
            <a:off x="6352431" y="5013970"/>
            <a:ext cx="426970" cy="470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2" name="Рисунок 21"/>
          <p:cNvPicPr/>
          <p:nvPr/>
        </p:nvPicPr>
        <p:blipFill rotWithShape="1">
          <a:blip r:embed="rId5"/>
          <a:srcRect l="2215" t="32047" r="18929" b="38856"/>
          <a:stretch/>
        </p:blipFill>
        <p:spPr bwMode="auto">
          <a:xfrm>
            <a:off x="390580" y="1830489"/>
            <a:ext cx="10817194" cy="22520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Рисунок 22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21" r="14924" b="86098"/>
          <a:stretch/>
        </p:blipFill>
        <p:spPr bwMode="auto">
          <a:xfrm>
            <a:off x="8555535" y="1848383"/>
            <a:ext cx="1223010" cy="2851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9" name="Прямая со стрелкой 18"/>
          <p:cNvCxnSpPr>
            <a:stCxn id="18" idx="1"/>
          </p:cNvCxnSpPr>
          <p:nvPr/>
        </p:nvCxnSpPr>
        <p:spPr>
          <a:xfrm flipH="1">
            <a:off x="8687494" y="1319479"/>
            <a:ext cx="298183" cy="55004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8" idx="1"/>
          </p:cNvCxnSpPr>
          <p:nvPr/>
        </p:nvCxnSpPr>
        <p:spPr>
          <a:xfrm flipH="1">
            <a:off x="550590" y="1340614"/>
            <a:ext cx="3139822" cy="20891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20"/>
          <p:cNvSpPr/>
          <p:nvPr/>
        </p:nvSpPr>
        <p:spPr>
          <a:xfrm>
            <a:off x="3690412" y="835744"/>
            <a:ext cx="3227798" cy="1008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Отметить документ в статусе «На утверждении Заказчика»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671552" y="6454130"/>
            <a:ext cx="4608512" cy="33833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9389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8" grpId="0" animBg="1"/>
      <p:bldP spid="10" grpId="0" animBg="1"/>
      <p:bldP spid="3073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046" y="1701896"/>
            <a:ext cx="3857625" cy="1943100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5523702" y="0"/>
            <a:ext cx="6666711" cy="76943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ЦС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Утверждение (положительный контроль)</a:t>
            </a:r>
            <a:endParaRPr lang="ru-RU" b="1" dirty="0">
              <a:latin typeface="Times New Roman" pitchFamily="18" charset="0"/>
            </a:endParaRPr>
          </a:p>
        </p:txBody>
      </p:sp>
      <p:sp>
        <p:nvSpPr>
          <p:cNvPr id="1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01886" y="1955160"/>
            <a:ext cx="2468984" cy="14026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положительном результате контроля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1" idx="3"/>
          </p:cNvCxnSpPr>
          <p:nvPr/>
        </p:nvCxnSpPr>
        <p:spPr>
          <a:xfrm>
            <a:off x="3070870" y="2656473"/>
            <a:ext cx="2952328" cy="70131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трелка вниз 14"/>
          <p:cNvSpPr/>
          <p:nvPr/>
        </p:nvSpPr>
        <p:spPr>
          <a:xfrm>
            <a:off x="5256610" y="3685732"/>
            <a:ext cx="766588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335566" y="1429811"/>
            <a:ext cx="2468984" cy="14026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Фонарные группы при положительном контроле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/>
          <p:cNvPicPr/>
          <p:nvPr/>
        </p:nvPicPr>
        <p:blipFill rotWithShape="1">
          <a:blip r:embed="rId4"/>
          <a:srcRect l="2532" t="40480" r="35845" b="36046"/>
          <a:stretch/>
        </p:blipFill>
        <p:spPr bwMode="auto">
          <a:xfrm>
            <a:off x="1291650" y="4235063"/>
            <a:ext cx="9278408" cy="22190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4635139" y="5734050"/>
            <a:ext cx="1777125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flipH="1">
            <a:off x="9263558" y="2832437"/>
            <a:ext cx="1274904" cy="275759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10199662" y="2832437"/>
            <a:ext cx="370396" cy="275759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3718942" y="6512544"/>
            <a:ext cx="4608512" cy="320699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9945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59502" y="6458273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14</a:t>
            </a:fld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523701" y="286522"/>
            <a:ext cx="6666711" cy="43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ctr" eaLnBrk="0" hangingPunct="0"/>
            <a:r>
              <a:rPr lang="ru-RU" altLang="ru-RU" b="1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Разрешение на утверждение Сведений</a:t>
            </a:r>
            <a:endParaRPr lang="ru-RU" altLang="ru-RU" b="1" dirty="0">
              <a:solidFill>
                <a:prstClr val="black"/>
              </a:solidFill>
              <a:latin typeface="Times New Roman" pitchFamily="18" charset="0"/>
              <a:ea typeface="Open Sans Condensed" panose="020B0604020202020204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68297" y="2425219"/>
            <a:ext cx="10656397" cy="12926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Разрешение государственного заказчика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сведений головным исполнителем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оформляется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электронном виде или при отсутствии технической возможности в произвольной письменной форме на официальном бланке государственного заказчика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подписывается руководителем государственного заказчика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иным уполномоченным лицом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078" y="3945710"/>
            <a:ext cx="10656397" cy="27053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направления головным исполнителем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государственному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заказчику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обращения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предоставлении разрешения на утверждение сведений, оформленного в электронном виде или при отсутствии технической возможности в произвольной письменной форме на официальном бланке головного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исполнителя, государственный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10-го рабочего дня со дня поступления обращения оформляет разрешение на утверждение сведений или направляет головному исполнителю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предоставлении разрешения на утверждение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сведений, оформленный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электронном виде или при отсутствии технической возможности в произвольной письменной форме на официальном бланке государственного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заказчика,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подписанный руководителем государственного заказчика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иным уполномоченным лицом.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267144" y="1005125"/>
            <a:ext cx="10656397" cy="13019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пунктом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1819 государственный заказчик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 право выдать головному исполнителю разрешение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указанием срока действия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на самостоятельное утверждение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Сведений, если такое разрешение не установлено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условиями</a:t>
            </a:r>
            <a:b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2333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 descr="Справочники формуляр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3042" y="1572406"/>
            <a:ext cx="6000792" cy="511926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751390" y="3069754"/>
            <a:ext cx="648072" cy="33855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ru-RU" sz="1600" b="1" dirty="0">
                <a:solidFill>
                  <a:prstClr val="white"/>
                </a:solidFill>
              </a:rPr>
              <a:t>ГК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79382" y="3717826"/>
            <a:ext cx="648072" cy="33855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ru-RU" sz="1600" b="1" dirty="0">
                <a:solidFill>
                  <a:prstClr val="white"/>
                </a:solidFill>
              </a:rPr>
              <a:t>ГК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694333" y="4124233"/>
            <a:ext cx="336942" cy="276995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ru-RU" sz="1200" b="1" dirty="0">
                <a:solidFill>
                  <a:prstClr val="white"/>
                </a:solidFill>
              </a:rPr>
              <a:t>ГК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351790" y="3501802"/>
            <a:ext cx="831885" cy="27699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ru-RU" sz="1200" b="1" dirty="0">
                <a:solidFill>
                  <a:prstClr val="white"/>
                </a:solidFill>
              </a:rPr>
              <a:t>ГК</a:t>
            </a:r>
          </a:p>
        </p:txBody>
      </p:sp>
      <p:sp>
        <p:nvSpPr>
          <p:cNvPr id="36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523702" y="0"/>
            <a:ext cx="6666711" cy="769415"/>
          </a:xfrm>
          <a:prstGeom prst="rect">
            <a:avLst/>
          </a:prstGeom>
        </p:spPr>
        <p:txBody>
          <a:bodyPr wrap="square" lIns="121895" tIns="60947" rIns="121895" bIns="60947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</a:rPr>
              <a:t>Почтовые уведомления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Пункты меню</a:t>
            </a:r>
            <a:endParaRPr lang="ru-RU" b="1" dirty="0">
              <a:latin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807622" y="1296597"/>
            <a:ext cx="4143404" cy="15716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меню «Справочники»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 стрелкой 16"/>
          <p:cNvCxnSpPr>
            <a:stCxn id="16" idx="1"/>
          </p:cNvCxnSpPr>
          <p:nvPr/>
        </p:nvCxnSpPr>
        <p:spPr>
          <a:xfrm flipH="1">
            <a:off x="1917216" y="2082415"/>
            <a:ext cx="5890406" cy="105934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7881156" y="4215612"/>
            <a:ext cx="4143404" cy="18573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 «Почтовые уведомления» позволяет настроить получение уведомлений о поступивших на лицевой счет документах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Прямая со стрелкой 23"/>
          <p:cNvCxnSpPr>
            <a:stCxn id="23" idx="1"/>
          </p:cNvCxnSpPr>
          <p:nvPr/>
        </p:nvCxnSpPr>
        <p:spPr>
          <a:xfrm rot="10800000" flipV="1">
            <a:off x="2880496" y="5144306"/>
            <a:ext cx="5000660" cy="35719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1094546" y="5644372"/>
            <a:ext cx="164307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910630" y="3239029"/>
            <a:ext cx="1224136" cy="20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9902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523702" y="334477"/>
            <a:ext cx="6619389" cy="446250"/>
          </a:xfrm>
          <a:prstGeom prst="rect">
            <a:avLst/>
          </a:prstGeom>
        </p:spPr>
        <p:txBody>
          <a:bodyPr wrap="square" lIns="121895" tIns="60947" rIns="121895" bIns="60947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</a:rPr>
              <a:t>Почтовые уведомления</a:t>
            </a:r>
            <a:endParaRPr lang="ru-RU" b="1" dirty="0">
              <a:latin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670" y="1557264"/>
            <a:ext cx="10058400" cy="4852253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8524098" y="2643976"/>
            <a:ext cx="3143272" cy="9379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из справочника документ «Сведения об операциях с ЦС»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 стрелкой 8"/>
          <p:cNvCxnSpPr>
            <a:stCxn id="6" idx="1"/>
          </p:cNvCxnSpPr>
          <p:nvPr/>
        </p:nvCxnSpPr>
        <p:spPr>
          <a:xfrm flipH="1">
            <a:off x="4809322" y="3112964"/>
            <a:ext cx="3714776" cy="53114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8524098" y="4358489"/>
            <a:ext cx="3143272" cy="6580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Добавить получателей уведомлений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 стрелкой 14"/>
          <p:cNvCxnSpPr>
            <a:stCxn id="14" idx="1"/>
          </p:cNvCxnSpPr>
          <p:nvPr/>
        </p:nvCxnSpPr>
        <p:spPr>
          <a:xfrm flipH="1" flipV="1">
            <a:off x="2666182" y="4358489"/>
            <a:ext cx="5857916" cy="32904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494806" y="2891230"/>
            <a:ext cx="3397211" cy="1813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ООО «Общество»</a:t>
            </a:r>
            <a:endParaRPr lang="ru-RU" sz="12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524098" y="5439339"/>
            <a:ext cx="3143272" cy="150999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отмены получения уведомлений необходимо заполнить дату окончания действия записи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 flipV="1">
            <a:off x="6023658" y="6228145"/>
            <a:ext cx="2500440" cy="8196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9902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23702" y="334477"/>
            <a:ext cx="6619389" cy="446250"/>
          </a:xfrm>
          <a:prstGeom prst="rect">
            <a:avLst/>
          </a:prstGeom>
        </p:spPr>
        <p:txBody>
          <a:bodyPr wrap="square" lIns="121895" tIns="60947" rIns="121895" bIns="60947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</a:rPr>
              <a:t>Почтовые уведомления</a:t>
            </a:r>
            <a:endParaRPr lang="ru-RU" b="1" dirty="0">
              <a:latin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646" y="1557586"/>
            <a:ext cx="10058400" cy="4811913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8881288" y="3929860"/>
            <a:ext cx="3143272" cy="17145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Заполнить поля «Электронная почта» и «ФИО пользователя», сохранить изменения и закрыть окно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>
            <a:stCxn id="6" idx="1"/>
          </p:cNvCxnSpPr>
          <p:nvPr/>
        </p:nvCxnSpPr>
        <p:spPr>
          <a:xfrm rot="10800000" flipV="1">
            <a:off x="5952330" y="4787116"/>
            <a:ext cx="2928958" cy="107157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6" idx="1"/>
          </p:cNvCxnSpPr>
          <p:nvPr/>
        </p:nvCxnSpPr>
        <p:spPr>
          <a:xfrm rot="10800000" flipV="1">
            <a:off x="7166776" y="4787116"/>
            <a:ext cx="1714512" cy="114300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6" idx="1"/>
          </p:cNvCxnSpPr>
          <p:nvPr/>
        </p:nvCxnSpPr>
        <p:spPr>
          <a:xfrm rot="10800000">
            <a:off x="6166644" y="2858290"/>
            <a:ext cx="2714644" cy="192882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6952462" y="1286654"/>
            <a:ext cx="3143272" cy="714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Актуализировать запись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я со стрелкой 25"/>
          <p:cNvCxnSpPr>
            <a:stCxn id="25" idx="1"/>
          </p:cNvCxnSpPr>
          <p:nvPr/>
        </p:nvCxnSpPr>
        <p:spPr>
          <a:xfrm rot="10800000" flipV="1">
            <a:off x="2523306" y="1643844"/>
            <a:ext cx="4429156" cy="35719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9902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23702" y="334477"/>
            <a:ext cx="6619389" cy="446250"/>
          </a:xfrm>
          <a:prstGeom prst="rect">
            <a:avLst/>
          </a:prstGeom>
        </p:spPr>
        <p:txBody>
          <a:bodyPr wrap="square" lIns="121895" tIns="60947" rIns="121895" bIns="60947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</a:rPr>
              <a:t>Техподдержка</a:t>
            </a:r>
            <a:endParaRPr lang="ru-RU" b="1" dirty="0">
              <a:latin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8728" y="3929860"/>
            <a:ext cx="2714644" cy="27860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возникновении нештатной ситуации в левом нижнем углу любого окна можно нажать «Сообщить о проблеме», заполнить форму обращения, приложить снимки экрана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>
            <a:stCxn id="6" idx="0"/>
          </p:cNvCxnSpPr>
          <p:nvPr/>
        </p:nvCxnSpPr>
        <p:spPr>
          <a:xfrm rot="5400000" flipH="1" flipV="1">
            <a:off x="1344579" y="3608389"/>
            <a:ext cx="642942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728" y="1715282"/>
            <a:ext cx="2962445" cy="686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8728" y="2786852"/>
            <a:ext cx="2962445" cy="45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022" y="1496242"/>
            <a:ext cx="5076825" cy="5219700"/>
          </a:xfrm>
          <a:prstGeom prst="rect">
            <a:avLst/>
          </a:prstGeom>
        </p:spPr>
      </p:pic>
      <p:sp>
        <p:nvSpPr>
          <p:cNvPr id="3" name="Стрелка вправо 2"/>
          <p:cNvSpPr/>
          <p:nvPr/>
        </p:nvSpPr>
        <p:spPr>
          <a:xfrm>
            <a:off x="3457677" y="2856295"/>
            <a:ext cx="936104" cy="3190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767614" y="2205658"/>
            <a:ext cx="2233969" cy="36724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 подробно описать возникшую проблему, указать адрес электронной почты и телефон, добавить снимки экрана с возникшей ошибкой, отправить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>
            <a:stCxn id="11" idx="1"/>
          </p:cNvCxnSpPr>
          <p:nvPr/>
        </p:nvCxnSpPr>
        <p:spPr>
          <a:xfrm flipH="1" flipV="1">
            <a:off x="7751392" y="2982434"/>
            <a:ext cx="2016222" cy="105942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1" idx="1"/>
          </p:cNvCxnSpPr>
          <p:nvPr/>
        </p:nvCxnSpPr>
        <p:spPr>
          <a:xfrm flipH="1" flipV="1">
            <a:off x="7751392" y="3789834"/>
            <a:ext cx="2016222" cy="25202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11" idx="1"/>
          </p:cNvCxnSpPr>
          <p:nvPr/>
        </p:nvCxnSpPr>
        <p:spPr>
          <a:xfrm flipH="1">
            <a:off x="7751391" y="4041862"/>
            <a:ext cx="2016223" cy="23896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1" idx="1"/>
          </p:cNvCxnSpPr>
          <p:nvPr/>
        </p:nvCxnSpPr>
        <p:spPr>
          <a:xfrm flipH="1">
            <a:off x="6743278" y="4041862"/>
            <a:ext cx="3024336" cy="176419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11" idx="1"/>
          </p:cNvCxnSpPr>
          <p:nvPr/>
        </p:nvCxnSpPr>
        <p:spPr>
          <a:xfrm flipH="1">
            <a:off x="8247871" y="4041862"/>
            <a:ext cx="1519743" cy="22682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9902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8662" y="1845618"/>
            <a:ext cx="10513168" cy="23544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136FDF"/>
            </a:solidFill>
          </a:ln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1800" b="1" kern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Обучающие материалы </a:t>
            </a:r>
            <a:r>
              <a:rPr lang="ru-RU" sz="1800" b="1" kern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работе в ПУР КС ГИИС </a:t>
            </a:r>
            <a:r>
              <a:rPr lang="ru-RU" sz="1800" b="1" kern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ЭБ: 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600" kern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Обучение по курсу ПУР КС ГИИС «Электронный бюджет» можно пройти по адресу: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600" kern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http</a:t>
            </a:r>
            <a:r>
              <a:rPr lang="ru-RU" sz="1600" kern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://peo.roskazna.ru/; </a:t>
            </a:r>
            <a:endParaRPr lang="ru-RU" sz="1600" kern="1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600" kern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Курс по работе в ПУР КС размещен по адресу http</a:t>
            </a:r>
            <a:r>
              <a:rPr lang="ru-RU" sz="1600" kern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://elearning.otr.ru/course/view.php?id=46; </a:t>
            </a:r>
            <a:endParaRPr lang="ru-RU" sz="1600" kern="1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600" kern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 материалами и презентациями Центра специализации по работе в ПУР КС можно ознакомится по ссылке: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600" kern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http</a:t>
            </a:r>
            <a:r>
              <a:rPr lang="ru-RU" sz="1600" kern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://piter.roskazna.ru/gis/elektronnyj-byudzhet/kaznacheyskoe-soprovozhdenie-po-edinym-litsevym-schetam/.</a:t>
            </a:r>
            <a:endParaRPr lang="ru-RU" sz="1600" kern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46934" y="6166098"/>
            <a:ext cx="4608512" cy="33833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3330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11653</TotalTime>
  <Words>1316</Words>
  <Application>Microsoft Office PowerPoint</Application>
  <PresentationFormat>Произвольный</PresentationFormat>
  <Paragraphs>148</Paragraphs>
  <Slides>19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Тема1</vt:lpstr>
      <vt:lpstr>Презентация PowerPoint</vt:lpstr>
      <vt:lpstr>Утверждение  Сведений (*) госзаказчиком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УФК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Захаров Сергей Анатольевич</dc:creator>
  <cp:lastModifiedBy>Пользователь УФК</cp:lastModifiedBy>
  <cp:revision>1702</cp:revision>
  <cp:lastPrinted>2019-11-12T12:51:37Z</cp:lastPrinted>
  <dcterms:created xsi:type="dcterms:W3CDTF">2013-11-25T10:39:20Z</dcterms:created>
  <dcterms:modified xsi:type="dcterms:W3CDTF">2020-03-16T12:02:34Z</dcterms:modified>
</cp:coreProperties>
</file>